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77" r:id="rId3"/>
    <p:sldId id="286" r:id="rId4"/>
    <p:sldId id="276" r:id="rId5"/>
    <p:sldId id="267" r:id="rId6"/>
    <p:sldId id="278" r:id="rId7"/>
    <p:sldId id="283" r:id="rId8"/>
    <p:sldId id="322" r:id="rId9"/>
    <p:sldId id="323" r:id="rId10"/>
    <p:sldId id="324" r:id="rId11"/>
    <p:sldId id="325" r:id="rId12"/>
    <p:sldId id="306" r:id="rId13"/>
    <p:sldId id="281" r:id="rId14"/>
    <p:sldId id="280" r:id="rId15"/>
    <p:sldId id="279" r:id="rId16"/>
    <p:sldId id="282" r:id="rId17"/>
    <p:sldId id="307" r:id="rId18"/>
    <p:sldId id="256" r:id="rId19"/>
    <p:sldId id="265" r:id="rId20"/>
    <p:sldId id="266" r:id="rId21"/>
    <p:sldId id="257" r:id="rId22"/>
    <p:sldId id="258" r:id="rId23"/>
    <p:sldId id="259" r:id="rId24"/>
    <p:sldId id="262" r:id="rId25"/>
    <p:sldId id="261" r:id="rId26"/>
    <p:sldId id="260" r:id="rId27"/>
    <p:sldId id="263" r:id="rId29"/>
    <p:sldId id="264"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371725" y="1695450"/>
            <a:ext cx="7619365" cy="2047875"/>
          </a:xfrm>
          <a:prstGeom prst="rect">
            <a:avLst/>
          </a:prstGeom>
        </p:spPr>
      </p:pic>
      <p:sp>
        <p:nvSpPr>
          <p:cNvPr id="5" name="文本框 4"/>
          <p:cNvSpPr txBox="1"/>
          <p:nvPr/>
        </p:nvSpPr>
        <p:spPr>
          <a:xfrm>
            <a:off x="2429510" y="4213225"/>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67030" y="2473960"/>
            <a:ext cx="1587500" cy="368300"/>
          </a:xfrm>
          <a:prstGeom prst="rect">
            <a:avLst/>
          </a:prstGeom>
          <a:noFill/>
        </p:spPr>
        <p:txBody>
          <a:bodyPr wrap="none" rtlCol="0">
            <a:spAutoFit/>
          </a:bodyPr>
          <a:p>
            <a:r>
              <a:rPr lang="en-US" altLang="zh-CN"/>
              <a:t>::before, ::after</a:t>
            </a:r>
            <a:endParaRPr lang="en-US" altLang="zh-CN"/>
          </a:p>
        </p:txBody>
      </p:sp>
      <p:sp>
        <p:nvSpPr>
          <p:cNvPr id="5" name="文本框 4"/>
          <p:cNvSpPr txBox="1"/>
          <p:nvPr/>
        </p:nvSpPr>
        <p:spPr>
          <a:xfrm>
            <a:off x="395605" y="1158240"/>
            <a:ext cx="1437005" cy="368300"/>
          </a:xfrm>
          <a:prstGeom prst="rect">
            <a:avLst/>
          </a:prstGeom>
          <a:noFill/>
        </p:spPr>
        <p:txBody>
          <a:bodyPr wrap="none" rtlCol="0">
            <a:spAutoFit/>
          </a:bodyPr>
          <a:p>
            <a:r>
              <a:rPr lang="en-US" altLang="zh-CN"/>
              <a:t>:not() </a:t>
            </a:r>
            <a:r>
              <a:rPr lang="zh-CN" altLang="zh-CN"/>
              <a:t>选择符</a:t>
            </a:r>
            <a:endParaRPr lang="zh-CN"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461645"/>
            <a:ext cx="9884410" cy="6185535"/>
          </a:xfrm>
          <a:prstGeom prst="rect">
            <a:avLst/>
          </a:prstGeom>
          <a:noFill/>
        </p:spPr>
        <p:txBody>
          <a:bodyPr wrap="none" rtlCol="0">
            <a:spAutoFit/>
          </a:bodyPr>
          <a:p>
            <a:pPr algn="l"/>
            <a:r>
              <a:rPr lang="zh-CN" altLang="en-US"/>
              <a:t>:first-child 选择某个元素的第一个子元素；</a:t>
            </a:r>
            <a:endParaRPr lang="zh-CN" altLang="en-US"/>
          </a:p>
          <a:p>
            <a:pPr algn="l"/>
            <a:endParaRPr lang="zh-CN" altLang="en-US"/>
          </a:p>
          <a:p>
            <a:pPr algn="l"/>
            <a:r>
              <a:rPr lang="zh-CN" altLang="en-US"/>
              <a:t>:last-child 选择某个元素的最后一个子元素；</a:t>
            </a:r>
            <a:endParaRPr lang="zh-CN" altLang="en-US"/>
          </a:p>
          <a:p>
            <a:pPr algn="l"/>
            <a:endParaRPr lang="zh-CN" altLang="en-US"/>
          </a:p>
          <a:p>
            <a:pPr algn="l"/>
            <a:r>
              <a:rPr lang="zh-CN" altLang="en-US"/>
              <a:t>:nth-child() 选择某个元素的一个或多个特定的子元素；</a:t>
            </a:r>
            <a:endParaRPr lang="zh-CN" altLang="en-US"/>
          </a:p>
          <a:p>
            <a:pPr algn="l"/>
            <a:endParaRPr lang="zh-CN" altLang="en-US"/>
          </a:p>
          <a:p>
            <a:pPr algn="l"/>
            <a:r>
              <a:rPr lang="zh-CN" altLang="en-US"/>
              <a:t>:nth-last-child() 选择某个元素的一个或多个特定的子元素，从这个元素的最后一个子元素开始算；</a:t>
            </a:r>
            <a:endParaRPr lang="zh-CN" altLang="en-US"/>
          </a:p>
          <a:p>
            <a:pPr algn="l"/>
            <a:endParaRPr lang="zh-CN" altLang="en-US"/>
          </a:p>
          <a:p>
            <a:pPr algn="l"/>
            <a:r>
              <a:rPr lang="zh-CN" altLang="en-US"/>
              <a:t>:nth-of-type() 选择指定的元素；</a:t>
            </a:r>
            <a:endParaRPr lang="zh-CN" altLang="en-US"/>
          </a:p>
          <a:p>
            <a:pPr algn="l"/>
            <a:endParaRPr lang="zh-CN" altLang="en-US"/>
          </a:p>
          <a:p>
            <a:pPr algn="l"/>
            <a:r>
              <a:rPr lang="zh-CN" altLang="en-US"/>
              <a:t>:nth-last-of-type() 选择指定的元素，从元素的最后一个开始计算；</a:t>
            </a:r>
            <a:endParaRPr lang="zh-CN" altLang="en-US"/>
          </a:p>
          <a:p>
            <a:pPr algn="l"/>
            <a:endParaRPr lang="zh-CN" altLang="en-US"/>
          </a:p>
          <a:p>
            <a:pPr algn="l"/>
            <a:r>
              <a:rPr lang="zh-CN" altLang="en-US"/>
              <a:t>:first-of-type 选择一个上级元素下的第一个同类子元素；</a:t>
            </a:r>
            <a:endParaRPr lang="zh-CN" altLang="en-US"/>
          </a:p>
          <a:p>
            <a:pPr algn="l"/>
            <a:endParaRPr lang="zh-CN" altLang="en-US"/>
          </a:p>
          <a:p>
            <a:pPr algn="l"/>
            <a:r>
              <a:rPr lang="zh-CN" altLang="en-US"/>
              <a:t>:last-of-type 选择一个上级元素的最后一个同类子元素；</a:t>
            </a:r>
            <a:endParaRPr lang="zh-CN" altLang="en-US"/>
          </a:p>
          <a:p>
            <a:pPr algn="l"/>
            <a:endParaRPr lang="zh-CN" altLang="en-US"/>
          </a:p>
          <a:p>
            <a:pPr algn="l"/>
            <a:r>
              <a:rPr lang="zh-CN" altLang="en-US"/>
              <a:t>:only-child 选择的元素是它的父元素的唯一一个了元素；</a:t>
            </a:r>
            <a:endParaRPr lang="zh-CN" altLang="en-US"/>
          </a:p>
          <a:p>
            <a:pPr algn="l"/>
            <a:endParaRPr lang="zh-CN" altLang="en-US"/>
          </a:p>
          <a:p>
            <a:pPr algn="l"/>
            <a:r>
              <a:rPr lang="zh-CN" altLang="en-US"/>
              <a:t>:only-of-type 选择一个元素是它的上级元素的唯一一个相同类型的子元素；</a:t>
            </a:r>
            <a:endParaRPr lang="zh-CN" altLang="en-US"/>
          </a:p>
          <a:p>
            <a:pPr algn="l"/>
            <a:endParaRPr lang="zh-CN" altLang="en-US"/>
          </a:p>
          <a:p>
            <a:pPr algn="l"/>
            <a:r>
              <a:rPr lang="zh-CN" altLang="en-US"/>
              <a:t>:empty 选择的元素里面没有任何内容。</a:t>
            </a:r>
            <a:endParaRPr lang="zh-CN" altLang="en-US"/>
          </a:p>
          <a:p>
            <a:pPr algn="l"/>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3840" y="233743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737485" y="2233295"/>
            <a:ext cx="6666865" cy="41903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8041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t>$ cd my-project</a:t>
            </a:r>
            <a:endParaRPr lang="zh-CN" altLang="en-US"/>
          </a:p>
          <a:p>
            <a:pPr algn="l"/>
            <a:endParaRPr lang="zh-CN" altLang="en-US">
              <a:solidFill>
                <a:schemeClr val="bg1">
                  <a:lumMod val="65000"/>
                </a:schemeClr>
              </a:solidFill>
              <a:sym typeface="+mn-ea"/>
            </a:endParaRPr>
          </a:p>
          <a:p>
            <a:pPr algn="l"/>
            <a:r>
              <a:rPr lang="zh-CN" altLang="en-US">
                <a:solidFill>
                  <a:schemeClr val="bg1">
                    <a:lumMod val="65000"/>
                  </a:schemeClr>
                </a:solidFill>
                <a:sym typeface="+mn-ea"/>
              </a:rPr>
              <a:t># 安装依赖</a:t>
            </a:r>
            <a:endParaRPr lang="zh-CN" altLang="en-US">
              <a:solidFill>
                <a:schemeClr val="bg1">
                  <a:lumMod val="65000"/>
                </a:schemeClr>
              </a:solidFill>
              <a:sym typeface="+mn-ea"/>
            </a:endParaRPr>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418205" y="2233295"/>
            <a:ext cx="515556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&lt; HTML 5 /&gt;</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5031740" y="3229610"/>
            <a:ext cx="1928495" cy="398780"/>
          </a:xfrm>
          <a:prstGeom prst="rect">
            <a:avLst/>
          </a:prstGeom>
          <a:noFill/>
        </p:spPr>
        <p:txBody>
          <a:bodyPr wrap="none" rtlCol="0">
            <a:spAutoFit/>
          </a:bodyPr>
          <a:p>
            <a:pPr algn="l"/>
            <a:r>
              <a:rPr lang="en-US" altLang="zh-CN" sz="2000"/>
              <a:t>Element &amp; Label </a:t>
            </a:r>
            <a:endParaRPr lang="en-US" altLang="zh-CN"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2575" y="648970"/>
            <a:ext cx="9784080" cy="3692525"/>
          </a:xfrm>
          <a:prstGeom prst="rect">
            <a:avLst/>
          </a:prstGeom>
          <a:noFill/>
        </p:spPr>
        <p:txBody>
          <a:bodyPr wrap="none" rtlCol="0">
            <a:spAutoFit/>
          </a:bodyPr>
          <a:p>
            <a:pPr algn="l"/>
            <a:r>
              <a:rPr lang="zh-CN" altLang="en-US"/>
              <a:t>HTML5 中的一些有趣的新特性：</a:t>
            </a:r>
            <a:endParaRPr lang="zh-CN" altLang="en-US"/>
          </a:p>
          <a:p>
            <a:pPr algn="l"/>
            <a:endParaRPr lang="zh-CN" altLang="en-US"/>
          </a:p>
          <a:p>
            <a:pPr algn="l"/>
            <a:endParaRPr lang="zh-CN" altLang="en-US"/>
          </a:p>
          <a:p>
            <a:pPr algn="l"/>
            <a:r>
              <a:rPr lang="en-US" altLang="zh-CN"/>
              <a:t>#  </a:t>
            </a:r>
            <a:r>
              <a:rPr lang="zh-CN" altLang="en-US"/>
              <a:t>用于绘画的 canvas 元素</a:t>
            </a:r>
            <a:endParaRPr lang="zh-CN" altLang="en-US"/>
          </a:p>
          <a:p>
            <a:pPr algn="l"/>
            <a:endParaRPr lang="zh-CN" altLang="en-US"/>
          </a:p>
          <a:p>
            <a:pPr algn="l"/>
            <a:r>
              <a:rPr lang="en-US" altLang="zh-CN"/>
              <a:t>#  </a:t>
            </a:r>
            <a:r>
              <a:rPr lang="zh-CN" altLang="en-US"/>
              <a:t>用于媒介回放的 video 和 audio 元素</a:t>
            </a:r>
            <a:endParaRPr lang="zh-CN" altLang="en-US"/>
          </a:p>
          <a:p>
            <a:pPr algn="l"/>
            <a:endParaRPr lang="en-US" altLang="zh-CN"/>
          </a:p>
          <a:p>
            <a:pPr algn="l"/>
            <a:r>
              <a:rPr lang="en-US" altLang="zh-CN"/>
              <a:t>#  </a:t>
            </a:r>
            <a:r>
              <a:rPr lang="zh-CN" altLang="en-US"/>
              <a:t>对本地离线存储的更好的支持</a:t>
            </a:r>
            <a:endParaRPr lang="zh-CN" altLang="en-US"/>
          </a:p>
          <a:p>
            <a:pPr algn="l"/>
            <a:r>
              <a:rPr lang="en-US" altLang="zh-CN"/>
              <a:t>	</a:t>
            </a:r>
            <a:r>
              <a:rPr lang="en-US" altLang="zh-CN">
                <a:solidFill>
                  <a:schemeClr val="bg1">
                    <a:lumMod val="65000"/>
                  </a:schemeClr>
                </a:solidFill>
              </a:rPr>
              <a:t>web Stroage，包括：Session Stroage和Local Stroage，</a:t>
            </a:r>
            <a:endParaRPr lang="en-US" altLang="zh-CN">
              <a:solidFill>
                <a:schemeClr val="bg1">
                  <a:lumMod val="65000"/>
                </a:schemeClr>
              </a:solidFill>
            </a:endParaRPr>
          </a:p>
          <a:p>
            <a:pPr algn="l"/>
            <a:endParaRPr lang="en-US" altLang="zh-CN">
              <a:solidFill>
                <a:schemeClr val="bg1">
                  <a:lumMod val="65000"/>
                </a:schemeClr>
              </a:solidFill>
            </a:endParaRPr>
          </a:p>
          <a:p>
            <a:pPr algn="l"/>
            <a:r>
              <a:rPr lang="en-US" altLang="zh-CN"/>
              <a:t>#  </a:t>
            </a:r>
            <a:r>
              <a:rPr lang="zh-CN" altLang="en-US"/>
              <a:t>新的特殊内容元素，比如 article、footer、header、nav、section</a:t>
            </a:r>
            <a:endParaRPr lang="zh-CN" altLang="en-US"/>
          </a:p>
          <a:p>
            <a:pPr algn="l"/>
            <a:r>
              <a:rPr lang="en-US" altLang="zh-CN"/>
              <a:t>	</a:t>
            </a:r>
            <a:r>
              <a:rPr altLang="zh-CN">
                <a:solidFill>
                  <a:schemeClr val="bg1">
                    <a:lumMod val="65000"/>
                  </a:schemeClr>
                </a:solidFill>
              </a:rPr>
              <a:t>语义化的网页的好处，最主要的就是对搜索引擎友好，有了良好的结构和语义你的网页</a:t>
            </a:r>
            <a:endParaRPr altLang="zh-CN">
              <a:solidFill>
                <a:schemeClr val="bg1">
                  <a:lumMod val="65000"/>
                </a:schemeClr>
              </a:solidFill>
            </a:endParaRPr>
          </a:p>
          <a:p>
            <a:pPr algn="l"/>
            <a:r>
              <a:rPr lang="en-US">
                <a:solidFill>
                  <a:schemeClr val="bg1">
                    <a:lumMod val="65000"/>
                  </a:schemeClr>
                </a:solidFill>
              </a:rPr>
              <a:t>	</a:t>
            </a:r>
            <a:r>
              <a:rPr altLang="zh-CN">
                <a:solidFill>
                  <a:schemeClr val="bg1">
                    <a:lumMod val="65000"/>
                  </a:schemeClr>
                </a:solidFill>
              </a:rPr>
              <a:t>内容自然容易被搜索引擎抓取，你网站的推广便可以省下不少的功夫。</a:t>
            </a:r>
            <a:endParaRPr altLang="zh-CN">
              <a:solidFill>
                <a:schemeClr val="bg1">
                  <a:lumMod val="6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9895" y="2214880"/>
            <a:ext cx="335724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 CSS 3 }</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4566920" y="3229610"/>
            <a:ext cx="2703195" cy="706755"/>
          </a:xfrm>
          <a:prstGeom prst="rect">
            <a:avLst/>
          </a:prstGeom>
          <a:noFill/>
        </p:spPr>
        <p:txBody>
          <a:bodyPr wrap="none" rtlCol="0">
            <a:spAutoFit/>
          </a:bodyPr>
          <a:p>
            <a:pPr algn="l"/>
            <a:r>
              <a:rPr lang="en-US" altLang="zh-CN" sz="2000">
                <a:sym typeface="+mn-ea"/>
              </a:rPr>
              <a:t> Pseudo class &amp; selector </a:t>
            </a:r>
            <a:endParaRPr lang="en-US" altLang="zh-CN" sz="2000"/>
          </a:p>
          <a:p>
            <a:pPr algn="l"/>
            <a:endParaRPr lang="en-US" altLang="zh-CN" sz="200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5052</Words>
  <Application>WPS 演示</Application>
  <PresentationFormat>宽屏</PresentationFormat>
  <Paragraphs>371</Paragraphs>
  <Slides>27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Arial</vt:lpstr>
      <vt:lpstr>宋体</vt:lpstr>
      <vt:lpstr>Wingdings</vt:lpstr>
      <vt:lpstr>微软雅黑</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安装与使用(一)</vt:lpstr>
      <vt:lpstr>less 安装与使用（二）</vt:lpstr>
      <vt:lpstr>less的注释</vt:lpstr>
      <vt:lpstr>less变量</vt:lpstr>
      <vt:lpstr>less 混合</vt:lpstr>
      <vt:lpstr>less 嵌套规则</vt:lpstr>
      <vt:lpstr>less 运算</vt:lpstr>
      <vt:lpstr>less 匹配模式</vt:lpstr>
      <vt:lpstr>less @arguments变量</vt:lpstr>
      <vt:lpstr>less 避免编译</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guozhong.lan</cp:lastModifiedBy>
  <cp:revision>36</cp:revision>
  <dcterms:created xsi:type="dcterms:W3CDTF">2015-05-05T08:02:00Z</dcterms:created>
  <dcterms:modified xsi:type="dcterms:W3CDTF">2017-08-15T08:43:22Z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